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6"/>
  </p:notesMasterIdLst>
  <p:handoutMasterIdLst>
    <p:handoutMasterId r:id="rId37"/>
  </p:handoutMasterIdLst>
  <p:sldIdLst>
    <p:sldId id="256" r:id="rId11"/>
    <p:sldId id="257" r:id="rId12"/>
    <p:sldId id="276" r:id="rId13"/>
    <p:sldId id="277" r:id="rId14"/>
    <p:sldId id="275" r:id="rId15"/>
    <p:sldId id="274" r:id="rId16"/>
    <p:sldId id="258" r:id="rId17"/>
    <p:sldId id="259" r:id="rId18"/>
    <p:sldId id="260" r:id="rId19"/>
    <p:sldId id="278" r:id="rId20"/>
    <p:sldId id="261" r:id="rId21"/>
    <p:sldId id="262" r:id="rId22"/>
    <p:sldId id="264" r:id="rId23"/>
    <p:sldId id="279" r:id="rId24"/>
    <p:sldId id="265" r:id="rId25"/>
    <p:sldId id="273" r:id="rId26"/>
    <p:sldId id="266" r:id="rId27"/>
    <p:sldId id="269" r:id="rId28"/>
    <p:sldId id="267" r:id="rId29"/>
    <p:sldId id="270" r:id="rId30"/>
    <p:sldId id="280" r:id="rId31"/>
    <p:sldId id="281" r:id="rId32"/>
    <p:sldId id="268" r:id="rId33"/>
    <p:sldId id="271" r:id="rId34"/>
    <p:sldId id="263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6F6F"/>
    <a:srgbClr val="A617FF"/>
    <a:srgbClr val="237F00"/>
    <a:srgbClr val="103623"/>
    <a:srgbClr val="0E3425"/>
    <a:srgbClr val="592312"/>
    <a:srgbClr val="3B460F"/>
    <a:srgbClr val="941651"/>
    <a:srgbClr val="005493"/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8" autoAdjust="0"/>
    <p:restoredTop sz="86395"/>
  </p:normalViewPr>
  <p:slideViewPr>
    <p:cSldViewPr snapToGrid="0" snapToObjects="1">
      <p:cViewPr varScale="1">
        <p:scale>
          <a:sx n="144" d="100"/>
          <a:sy n="144" d="100"/>
        </p:scale>
        <p:origin x="69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44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viewProps" Target="view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5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RISP-DM_Process_Diagram.png" TargetMode="External"/><Relationship Id="rId2" Type="http://schemas.openxmlformats.org/officeDocument/2006/relationships/hyperlink" Target="http://tinyurl.com/skpv9fm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skpv9f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Data Pre-Processing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86995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165" y="991971"/>
            <a:ext cx="3717253" cy="3725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the CRSIP-DM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© 2012 Kenneth Jensen / CC BY-SA 3.0 / </a:t>
            </a:r>
            <a:r>
              <a:rPr lang="en-US" sz="1050" u="sng" dirty="0">
                <a:hlinkClick r:id="rId3"/>
              </a:rPr>
              <a:t>http://tinyurl.com/yxuuhnyx</a:t>
            </a:r>
            <a:endParaRPr lang="en-US" sz="105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Scaling and Standardizing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Data Pre-processing Techniques</a:t>
            </a:r>
            <a:br>
              <a:rPr lang="en-US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C6AE1E-3643-9645-8F1F-B39E5AB4D4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Nominal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no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Gender, Color</a:t>
            </a:r>
          </a:p>
          <a:p>
            <a:endParaRPr lang="en-US" dirty="0"/>
          </a:p>
          <a:p>
            <a:r>
              <a:rPr lang="en-US" dirty="0"/>
              <a:t>Ordinal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Rank in race, Size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Categorical Variables</a:t>
            </a:r>
            <a:br>
              <a:rPr lang="en-US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262AD7-6D2C-AB47-8DB8-338FB090BC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to unique numeric values.</a:t>
            </a:r>
          </a:p>
          <a:p>
            <a:r>
              <a:rPr lang="en-US" dirty="0"/>
              <a:t>One Hot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Create a dummy variable with value 0 and 1 for each category value.</a:t>
            </a:r>
          </a:p>
          <a:p>
            <a:r>
              <a:rPr lang="en-US" dirty="0"/>
              <a:t>Ordinal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categories to ordered numerical values. </a:t>
            </a:r>
          </a:p>
          <a:p>
            <a:pPr lvl="1"/>
            <a:r>
              <a:rPr lang="en-US" sz="18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 Encoding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35CABD-48BD-CC48-A192-EB0971474F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89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65B7F9-10E5-6345-B24B-CB2EEE26D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 Encoding and One Hot Encoding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2140F3D-AC84-7E43-9FE6-4CAA52D596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16C1EA-DEAA-FD46-A421-DE2D6B72A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61822"/>
            <a:ext cx="8109168" cy="259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B148BF-BAB3-A94E-AB7D-B90FDB4E8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41631"/>
            <a:ext cx="8099425" cy="19412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Ordinal Encoding</a:t>
            </a:r>
            <a:br>
              <a:rPr lang="en-US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B1C24E-D5EA-B54B-9C3F-338224C1F3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57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F9DB77-7058-1D4D-8E77-19BDFABB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E4A26AC-F2AB-3846-A36D-92D4D4B1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358" y="835645"/>
            <a:ext cx="5953172" cy="4012580"/>
          </a:xfrm>
        </p:spPr>
      </p:pic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FE87301-2B8D-B647-ABA9-E95BA9E4E4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1">
            <a:extLst>
              <a:ext uri="{FF2B5EF4-FFF2-40B4-BE49-F238E27FC236}">
                <a16:creationId xmlns:a16="http://schemas.microsoft.com/office/drawing/2014/main" id="{3F21ADCE-4C8B-E94C-B0B6-19209D34D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662" y="2145506"/>
            <a:ext cx="7048500" cy="1333500"/>
          </a:xfrm>
        </p:spPr>
      </p:pic>
    </p:spTree>
    <p:extLst>
      <p:ext uri="{BB962C8B-B14F-4D97-AF65-F5344CB8AC3E}">
        <p14:creationId xmlns:p14="http://schemas.microsoft.com/office/powerpoint/2010/main" val="182423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Standardizing</a:t>
            </a:r>
          </a:p>
          <a:p>
            <a:pPr lvl="1"/>
            <a:r>
              <a:rPr lang="en-US" dirty="0"/>
              <a:t>	Zero mean and one standard deviation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Normalization</a:t>
            </a:r>
          </a:p>
          <a:p>
            <a:pPr lvl="1"/>
            <a:r>
              <a:rPr lang="en-US" dirty="0"/>
              <a:t>	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Scaling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9B29AB3-87C9-C044-92EA-FDCB30320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Data-Preprocessing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 Algorithms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to Machine Learning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4B6E2F-8C85-0C4E-B6C0-3CCF5C45C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Scaling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FE2823-57A2-334F-AFCD-8A8B47EC9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DB5AB4F4-D7F3-0B41-8EA8-634EF7CA2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862" y="1745456"/>
            <a:ext cx="5372100" cy="2133600"/>
          </a:xfrm>
        </p:spPr>
      </p:pic>
    </p:spTree>
    <p:extLst>
      <p:ext uri="{BB962C8B-B14F-4D97-AF65-F5344CB8AC3E}">
        <p14:creationId xmlns:p14="http://schemas.microsoft.com/office/powerpoint/2010/main" val="249602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4205583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Iris Dataset</a:t>
            </a:r>
            <a:br>
              <a:rPr lang="en-US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54197F-2E37-9B41-9D87-159B42CC1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1C30492-9ECC-FC45-8BFF-844D55573F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0048993"/>
              </p:ext>
            </p:extLst>
          </p:nvPr>
        </p:nvGraphicFramePr>
        <p:xfrm>
          <a:off x="457200" y="1388610"/>
          <a:ext cx="8099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2179">
                  <a:extLst>
                    <a:ext uri="{9D8B030D-6E8A-4147-A177-3AD203B41FA5}">
                      <a16:colId xmlns:a16="http://schemas.microsoft.com/office/drawing/2014/main" val="3044440814"/>
                    </a:ext>
                  </a:extLst>
                </a:gridCol>
                <a:gridCol w="1597629">
                  <a:extLst>
                    <a:ext uri="{9D8B030D-6E8A-4147-A177-3AD203B41FA5}">
                      <a16:colId xmlns:a16="http://schemas.microsoft.com/office/drawing/2014/main" val="3757697760"/>
                    </a:ext>
                  </a:extLst>
                </a:gridCol>
                <a:gridCol w="1349904">
                  <a:extLst>
                    <a:ext uri="{9D8B030D-6E8A-4147-A177-3AD203B41FA5}">
                      <a16:colId xmlns:a16="http://schemas.microsoft.com/office/drawing/2014/main" val="341093806"/>
                    </a:ext>
                  </a:extLst>
                </a:gridCol>
                <a:gridCol w="1518331">
                  <a:extLst>
                    <a:ext uri="{9D8B030D-6E8A-4147-A177-3AD203B41FA5}">
                      <a16:colId xmlns:a16="http://schemas.microsoft.com/office/drawing/2014/main" val="1619576796"/>
                    </a:ext>
                  </a:extLst>
                </a:gridCol>
                <a:gridCol w="1330778">
                  <a:extLst>
                    <a:ext uri="{9D8B030D-6E8A-4147-A177-3AD203B41FA5}">
                      <a16:colId xmlns:a16="http://schemas.microsoft.com/office/drawing/2014/main" val="3270035272"/>
                    </a:ext>
                  </a:extLst>
                </a:gridCol>
                <a:gridCol w="1200603">
                  <a:extLst>
                    <a:ext uri="{9D8B030D-6E8A-4147-A177-3AD203B41FA5}">
                      <a16:colId xmlns:a16="http://schemas.microsoft.com/office/drawing/2014/main" val="8429840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sepal_length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sepal_width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petal_length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petal_width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587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32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710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97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39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versicolor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932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794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Pre-process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Train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Evaluate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Predict with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Modeling with Scikit-Learn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DB85A0-F54B-8E48-A58A-614965235B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with </a:t>
            </a:r>
            <a:r>
              <a:rPr lang="en-US" dirty="0" err="1"/>
              <a:t>Scikit</a:t>
            </a:r>
            <a:r>
              <a:rPr lang="en-US" dirty="0"/>
              <a:t>-Learn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D276C48-BC13-394C-8B19-856DF1CD6B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50BCA466-39E0-D149-B947-7C0EBCDE1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62" y="1631156"/>
            <a:ext cx="5549900" cy="2362200"/>
          </a:xfrm>
        </p:spPr>
      </p:pic>
    </p:spTree>
    <p:extLst>
      <p:ext uri="{BB962C8B-B14F-4D97-AF65-F5344CB8AC3E}">
        <p14:creationId xmlns:p14="http://schemas.microsoft.com/office/powerpoint/2010/main" val="740899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E85DB3-B494-8842-83A3-D19B80A1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Lucasfilm. (n.d.). </a:t>
            </a:r>
            <a:r>
              <a:rPr lang="en-US" sz="2000" i="1" dirty="0"/>
              <a:t>C3PO</a:t>
            </a:r>
            <a:r>
              <a:rPr lang="en-US" sz="2000" dirty="0"/>
              <a:t>. Los Angeles: 20</a:t>
            </a:r>
            <a:r>
              <a:rPr lang="en-US" sz="2000" baseline="30000" dirty="0"/>
              <a:t>th</a:t>
            </a:r>
            <a:r>
              <a:rPr lang="en-US" sz="2000" dirty="0"/>
              <a:t> Century Fox. Retrieved from </a:t>
            </a:r>
            <a:r>
              <a:rPr lang="en-US" sz="2000" dirty="0">
                <a:hlinkClick r:id="rId2"/>
              </a:rPr>
              <a:t>http://tinyurl.com/skpv9fm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Jensen, K. (2012). A diagram showing the relationship between the different phases of CRISP-DM and illustrates the recursive nature of a data mining project. Retrieved from </a:t>
            </a:r>
            <a:r>
              <a:rPr lang="en-US" sz="2000" dirty="0">
                <a:hlinkClick r:id="rId3"/>
              </a:rPr>
              <a:t>https://commons.wikimedia.org/wiki/File:CRISP-DM_Process_Diagram.png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A64029-C967-754B-AEDA-57CEBACB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5D8AC9-1D6D-A449-A24C-D398F0491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Read the lesson </a:t>
            </a:r>
            <a:r>
              <a:rPr lang="en-US" dirty="0" err="1"/>
              <a:t>Jupyter</a:t>
            </a:r>
            <a:r>
              <a:rPr lang="en-US" dirty="0"/>
              <a:t> notebooks briefly.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Watch lesson videos thoroughly.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Revisit the lesson </a:t>
            </a:r>
            <a:r>
              <a:rPr lang="en-US" dirty="0" err="1"/>
              <a:t>Jupyter</a:t>
            </a:r>
            <a:r>
              <a:rPr lang="en-US" dirty="0"/>
              <a:t> notebooks thoroughly.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Best Practice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12EDD0-7865-5B40-B4B0-651429545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5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module, </a:t>
            </a:r>
            <a:r>
              <a:rPr lang="en-US"/>
              <a:t>you should </a:t>
            </a:r>
            <a:r>
              <a:rPr lang="en-US" dirty="0"/>
              <a:t>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Articulate different types of machine learning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the purpose of data-preprocessing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Perform data-preprocessing with python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Objectives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6F7370-828F-944C-9E45-29F40D12D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56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18061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AI, Machine Learning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to Machine Learning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5627F0-2D61-7042-B810-81CB0B0680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5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9024E9-A2E4-1642-9F44-DB78F28E1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18" y="359910"/>
            <a:ext cx="7238999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Artificial Intelligence, Machine Learning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BC7D58-CCB6-CC4F-8A19-192697F1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Lucasfilm / 20th Century Fox / </a:t>
            </a:r>
            <a:r>
              <a:rPr lang="en-US" sz="1050" dirty="0">
                <a:hlinkClick r:id="rId3"/>
              </a:rPr>
              <a:t>http://tinyurl.com/skpv9fm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lvl="1"/>
            <a:endParaRPr lang="en-US" dirty="0"/>
          </a:p>
          <a:p>
            <a:r>
              <a:rPr lang="en-US" dirty="0"/>
              <a:t>Unsupervised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Machine Learning</a:t>
            </a:r>
            <a:br>
              <a:rPr lang="en-US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12857-5C82-3446-BE72-4753F26A5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Machine Learning Algorithms</a:t>
            </a:r>
            <a:br>
              <a:rPr lang="en-US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3E5382-6FCB-CB45-B3A1-FD102E658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10066</TotalTime>
  <Words>404</Words>
  <Application>Microsoft Macintosh PowerPoint</Application>
  <PresentationFormat>On-screen Show (16:9)</PresentationFormat>
  <Paragraphs>118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Introduction to Machine Learning</vt:lpstr>
      <vt:lpstr>Introduction to Machine Learning</vt:lpstr>
      <vt:lpstr>Best Practice</vt:lpstr>
      <vt:lpstr>Module Objectives</vt:lpstr>
      <vt:lpstr>Introduction to Machine Learning</vt:lpstr>
      <vt:lpstr>Introduction to Machine Learning</vt:lpstr>
      <vt:lpstr>Artificial Intelligence, Machine Learning and Deep Learning </vt:lpstr>
      <vt:lpstr>Machine Learning </vt:lpstr>
      <vt:lpstr>Machine Learning Algorithms </vt:lpstr>
      <vt:lpstr>Introduction to Data Pre-Processing</vt:lpstr>
      <vt:lpstr>Review of the CRSIP-DM Model</vt:lpstr>
      <vt:lpstr>Data Pre-processing Techniques </vt:lpstr>
      <vt:lpstr>Categorical Variables </vt:lpstr>
      <vt:lpstr>Categorical Variable Encoding </vt:lpstr>
      <vt:lpstr>Label Encoding and One Hot Encoding </vt:lpstr>
      <vt:lpstr>Ordinal Encoding </vt:lpstr>
      <vt:lpstr>Dataset Splitting</vt:lpstr>
      <vt:lpstr>Dataset Splitting</vt:lpstr>
      <vt:lpstr>Data Scaling</vt:lpstr>
      <vt:lpstr>Data Scaling</vt:lpstr>
      <vt:lpstr>Introduction to Machine Learning Algorithms</vt:lpstr>
      <vt:lpstr>Iris Dataset </vt:lpstr>
      <vt:lpstr>Modeling with Scikit-Learn</vt:lpstr>
      <vt:lpstr>Modeling with Scikit-Learn 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42</cp:revision>
  <dcterms:created xsi:type="dcterms:W3CDTF">2019-10-12T20:28:15Z</dcterms:created>
  <dcterms:modified xsi:type="dcterms:W3CDTF">2019-11-18T05:23:31Z</dcterms:modified>
</cp:coreProperties>
</file>

<file path=docProps/thumbnail.jpeg>
</file>